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11305309"/>
  <p:notesSz cx="11305309" cy="14630400"/>
  <p:embeddedFontLst>
    <p:embeddedFont>
      <p:font typeface="Unbounded"/>
      <p:regular r:id="rId16"/>
    </p:embeddedFont>
    <p:embeddedFont>
      <p:font typeface="Unbounded"/>
      <p:regular r:id="rId17"/>
    </p:embeddedFont>
    <p:embeddedFont>
      <p:font typeface="Open Sans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130519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30519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190"/>
            <a:ext cx="14630400" cy="11302928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190"/>
            <a:ext cx="14630400" cy="1130292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1305547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305547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0826" y="1196523"/>
            <a:ext cx="12848749" cy="32924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600"/>
              </a:lnSpc>
              <a:buNone/>
            </a:pPr>
            <a:r>
              <a:rPr lang="en-US" sz="69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Design for Manufacturability (DFM)</a:t>
            </a:r>
            <a:endParaRPr lang="en-US" sz="6900" dirty="0"/>
          </a:p>
        </p:txBody>
      </p:sp>
      <p:sp>
        <p:nvSpPr>
          <p:cNvPr id="3" name="Text 1"/>
          <p:cNvSpPr/>
          <p:nvPr/>
        </p:nvSpPr>
        <p:spPr>
          <a:xfrm>
            <a:off x="890826" y="5099626"/>
            <a:ext cx="8807768" cy="2035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Design for Manufacturability (DFM) is a critical aspect of VLSI design that focuses on ensuring a product can be efficiently and cost-effectively manufactured. DFM considers design constraints, process limitations, and yield optimization to create a design that is optimized for the manufacturing process.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890826" y="7440416"/>
            <a:ext cx="407194" cy="407094"/>
          </a:xfrm>
          <a:prstGeom prst="roundRect">
            <a:avLst>
              <a:gd name="adj" fmla="val 22459397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446" y="7448034"/>
            <a:ext cx="391954" cy="39185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425178" y="7421371"/>
            <a:ext cx="2703076" cy="445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500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Wai-Shing Luk</a:t>
            </a:r>
            <a:endParaRPr lang="en-US" sz="25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7243" y="5156881"/>
            <a:ext cx="3266718" cy="466551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130519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14611" y="729198"/>
            <a:ext cx="7287578" cy="24857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500"/>
              </a:lnSpc>
              <a:buNone/>
            </a:pPr>
            <a:r>
              <a:rPr lang="en-US" sz="5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Importance of DFM in VLSI design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14611" y="3910959"/>
            <a:ext cx="596741" cy="596595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09517" y="4010352"/>
            <a:ext cx="206931" cy="39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7276505" y="3910959"/>
            <a:ext cx="3315295" cy="41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Yield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276505" y="4484342"/>
            <a:ext cx="6425684" cy="127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DFM helps identify and mitigate manufacturing defects, leading to higher product yields and reduced scrap.</a:t>
            </a:r>
            <a:endParaRPr lang="en-US" sz="2050" dirty="0"/>
          </a:p>
        </p:txBody>
      </p:sp>
      <p:sp>
        <p:nvSpPr>
          <p:cNvPr id="8" name="Shape 5"/>
          <p:cNvSpPr/>
          <p:nvPr/>
        </p:nvSpPr>
        <p:spPr>
          <a:xfrm>
            <a:off x="6414611" y="6320431"/>
            <a:ext cx="596741" cy="596595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46890" y="6419824"/>
            <a:ext cx="332184" cy="39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3100" dirty="0"/>
          </a:p>
        </p:txBody>
      </p:sp>
      <p:sp>
        <p:nvSpPr>
          <p:cNvPr id="10" name="Text 7"/>
          <p:cNvSpPr/>
          <p:nvPr/>
        </p:nvSpPr>
        <p:spPr>
          <a:xfrm>
            <a:off x="7276505" y="6320431"/>
            <a:ext cx="3821549" cy="41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Cost Optimization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276505" y="6893815"/>
            <a:ext cx="6425684" cy="127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Incorporating DFM early in the design process can significantly reduce manufacturing costs and time-to-market.</a:t>
            </a:r>
            <a:endParaRPr lang="en-US" sz="2050" dirty="0"/>
          </a:p>
        </p:txBody>
      </p:sp>
      <p:sp>
        <p:nvSpPr>
          <p:cNvPr id="12" name="Shape 9"/>
          <p:cNvSpPr/>
          <p:nvPr/>
        </p:nvSpPr>
        <p:spPr>
          <a:xfrm>
            <a:off x="6414611" y="8729904"/>
            <a:ext cx="596741" cy="596595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46056" y="8829297"/>
            <a:ext cx="333851" cy="3976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3100" dirty="0"/>
          </a:p>
        </p:txBody>
      </p:sp>
      <p:sp>
        <p:nvSpPr>
          <p:cNvPr id="14" name="Text 11"/>
          <p:cNvSpPr/>
          <p:nvPr/>
        </p:nvSpPr>
        <p:spPr>
          <a:xfrm>
            <a:off x="7276505" y="8729904"/>
            <a:ext cx="4023479" cy="4143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Robustness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276505" y="9303288"/>
            <a:ext cx="6425684" cy="1272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0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DFM principles enhance the design's tolerance to process variations, improving overall reliability and performance.</a:t>
            </a:r>
            <a:endParaRPr lang="en-US" sz="20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2515888"/>
            <a:ext cx="127513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DFM Considerations in VLSI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4864178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Rules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39522" y="5551714"/>
            <a:ext cx="3813334" cy="2576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Adherence to strict design rules that account for manufacturing limitations, such as minimum feature sizes and spacing requirements.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5415320" y="4864178"/>
            <a:ext cx="3813334" cy="838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 Constraints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15320" y="5970950"/>
            <a:ext cx="3813334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capabilities and limitations of the manufacturing process, including lithography, etching, and deposition techniques.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891117" y="4864178"/>
            <a:ext cx="3813334" cy="838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Electrical Considerations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1117" y="5970950"/>
            <a:ext cx="3813334" cy="2576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electrical characteristics, such as resistance, capacitance, and signal integrity, are optimized for the manufacturing process.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0"/>
            <a:ext cx="14630400" cy="28125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7718" y="3432445"/>
            <a:ext cx="13054965" cy="140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Rules and Process Constraints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87718" y="8106526"/>
            <a:ext cx="13054965" cy="30473"/>
          </a:xfrm>
          <a:prstGeom prst="roundRect">
            <a:avLst>
              <a:gd name="adj" fmla="val 310202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3979783" y="7319062"/>
            <a:ext cx="30480" cy="787524"/>
          </a:xfrm>
          <a:prstGeom prst="roundRect">
            <a:avLst>
              <a:gd name="adj" fmla="val 310131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3741896" y="7853402"/>
            <a:ext cx="506373" cy="506249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3907274" y="7937797"/>
            <a:ext cx="175617" cy="33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588538" y="5527670"/>
            <a:ext cx="2813209" cy="35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Rules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12746" y="6014159"/>
            <a:ext cx="5964912" cy="107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Establishing a set of design rules that account for the manufacturing process, such as minimum feature sizes, spacing, and aspect ratios.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299722" y="8106467"/>
            <a:ext cx="30480" cy="787524"/>
          </a:xfrm>
          <a:prstGeom prst="roundRect">
            <a:avLst>
              <a:gd name="adj" fmla="val 310131"/>
            </a:avLst>
          </a:prstGeom>
          <a:solidFill>
            <a:srgbClr val="BCDBD4"/>
          </a:solidFill>
          <a:ln/>
        </p:spPr>
      </p:sp>
      <p:sp>
        <p:nvSpPr>
          <p:cNvPr id="11" name="Shape 8"/>
          <p:cNvSpPr/>
          <p:nvPr/>
        </p:nvSpPr>
        <p:spPr>
          <a:xfrm>
            <a:off x="7061835" y="7853402"/>
            <a:ext cx="506373" cy="506249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7173992" y="7937797"/>
            <a:ext cx="281940" cy="33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5604510" y="9119024"/>
            <a:ext cx="3421142" cy="3515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 Simulation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4332684" y="9605513"/>
            <a:ext cx="5964912" cy="107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Utilizing process simulation tools to model and analyze the impact of manufacturing steps on the design, including lithography, etching, and thin-film deposition.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0619780" y="7319062"/>
            <a:ext cx="30480" cy="787524"/>
          </a:xfrm>
          <a:prstGeom prst="roundRect">
            <a:avLst>
              <a:gd name="adj" fmla="val 310131"/>
            </a:avLst>
          </a:prstGeom>
          <a:solidFill>
            <a:srgbClr val="BCDBD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381893" y="7853402"/>
            <a:ext cx="506373" cy="506249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493454" y="7937797"/>
            <a:ext cx="283250" cy="337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652742" y="5176164"/>
            <a:ext cx="5964912" cy="703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Design-Technology Co-Optimization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652742" y="6014159"/>
            <a:ext cx="5964912" cy="1079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Iteratively refining the design and manufacturing process to achieve the optimal balance between performance, cost, and yield.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03558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0106" y="3912625"/>
            <a:ext cx="12930188" cy="1517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Layout Optimization for Manufacturability</a:t>
            </a:r>
            <a:endParaRPr lang="en-US" sz="4750" dirty="0"/>
          </a:p>
        </p:txBody>
      </p:sp>
      <p:sp>
        <p:nvSpPr>
          <p:cNvPr id="4" name="Shape 1"/>
          <p:cNvSpPr/>
          <p:nvPr/>
        </p:nvSpPr>
        <p:spPr>
          <a:xfrm>
            <a:off x="850106" y="5794780"/>
            <a:ext cx="6343650" cy="2199141"/>
          </a:xfrm>
          <a:prstGeom prst="roundRect">
            <a:avLst>
              <a:gd name="adj" fmla="val 463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100614" y="6045226"/>
            <a:ext cx="4422458" cy="37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Density and Uniformity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1100614" y="6570282"/>
            <a:ext cx="5842635" cy="777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uniform feature density across the chip to minimize process variations and improve yield.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7436644" y="5794780"/>
            <a:ext cx="6343650" cy="2199141"/>
          </a:xfrm>
          <a:prstGeom prst="roundRect">
            <a:avLst>
              <a:gd name="adj" fmla="val 463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687151" y="6045226"/>
            <a:ext cx="4890492" cy="3869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Placement and Routing </a:t>
            </a:r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🤔</a:t>
            </a:r>
            <a:endParaRPr lang="en-US" sz="2350" dirty="0"/>
          </a:p>
        </p:txBody>
      </p:sp>
      <p:sp>
        <p:nvSpPr>
          <p:cNvPr id="9" name="Text 6"/>
          <p:cNvSpPr/>
          <p:nvPr/>
        </p:nvSpPr>
        <p:spPr>
          <a:xfrm>
            <a:off x="7687151" y="6577901"/>
            <a:ext cx="5842635" cy="116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Optimizing the placement and routing of circuit elements to reduce design complexity and manufacturing constraints.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50106" y="8236749"/>
            <a:ext cx="6343650" cy="2191523"/>
          </a:xfrm>
          <a:prstGeom prst="roundRect">
            <a:avLst>
              <a:gd name="adj" fmla="val 465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100614" y="8487195"/>
            <a:ext cx="3642836" cy="37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Dummy Structures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100614" y="9012251"/>
            <a:ext cx="5842635" cy="116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Strategically placing dummy structures to maintain consistent surface topography and improve chemical-mechanical polishing (CMP) performance.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7436644" y="8236749"/>
            <a:ext cx="6343650" cy="2191523"/>
          </a:xfrm>
          <a:prstGeom prst="roundRect">
            <a:avLst>
              <a:gd name="adj" fmla="val 4655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687151" y="8487195"/>
            <a:ext cx="5766316" cy="379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Redundancy and Interconnect</a:t>
            </a:r>
            <a:endParaRPr lang="en-US" sz="2350" dirty="0"/>
          </a:p>
        </p:txBody>
      </p:sp>
      <p:sp>
        <p:nvSpPr>
          <p:cNvPr id="15" name="Text 12"/>
          <p:cNvSpPr/>
          <p:nvPr/>
        </p:nvSpPr>
        <p:spPr>
          <a:xfrm>
            <a:off x="7687151" y="9012251"/>
            <a:ext cx="5842635" cy="1165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Incorporating redundant structures and optimizing interconnect designs to enhance reliability and yield.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13055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2438" y="538864"/>
            <a:ext cx="7771924" cy="12248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Yield Enhancement Techniques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438" y="2057610"/>
            <a:ext cx="490061" cy="48994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2438" y="2743480"/>
            <a:ext cx="2735223" cy="306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Defect Mitigation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172438" y="3167120"/>
            <a:ext cx="7771924" cy="62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and addressing potential sources of manufacturing defects, such as mask defects, process variations, and particle contamination.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438" y="4381855"/>
            <a:ext cx="490061" cy="48994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72438" y="5067725"/>
            <a:ext cx="3024426" cy="306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 Monitoring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172438" y="5491364"/>
            <a:ext cx="7771924" cy="62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robust in-line testing and metrology techniques to quickly detect and address process excursions.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438" y="6706099"/>
            <a:ext cx="490061" cy="48994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72438" y="7391969"/>
            <a:ext cx="2450306" cy="306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Redundancy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172438" y="7815609"/>
            <a:ext cx="7771924" cy="62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Incorporating redundant circuit elements and interconnects to improve fault tolerance and yield.</a:t>
            </a:r>
            <a:endParaRPr lang="en-US" sz="15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438" y="9030344"/>
            <a:ext cx="490061" cy="48994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72438" y="9716214"/>
            <a:ext cx="3131701" cy="306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Optimization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6172438" y="10139854"/>
            <a:ext cx="7771924" cy="626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refining the design and manufacturing process to optimize for yield, performance, and cost.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1263063"/>
            <a:ext cx="72649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DFM Analysis and Verification</a:t>
            </a:r>
            <a:endParaRPr lang="en-US" sz="5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2" y="3343051"/>
            <a:ext cx="1342192" cy="21470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684383" y="3611352"/>
            <a:ext cx="4479012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Rule Checking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>
            <a:off x="2684383" y="4191520"/>
            <a:ext cx="552009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Verifying that the design adheres to the established manufacturing design rules.</a:t>
            </a:r>
            <a:endParaRPr lang="en-US" sz="2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522" y="5490055"/>
            <a:ext cx="1342192" cy="240518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684383" y="5758356"/>
            <a:ext cx="4080153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 Simulation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>
            <a:off x="2684383" y="6338525"/>
            <a:ext cx="5520095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Simulating the manufacturing process to identify potential defects and yield limitations.</a:t>
            </a:r>
            <a:endParaRPr lang="en-US" sz="2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522" y="7895242"/>
            <a:ext cx="1342192" cy="21470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684383" y="8163543"/>
            <a:ext cx="4344114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Layout Optimization</a:t>
            </a:r>
            <a:endParaRPr lang="en-US" sz="2600" dirty="0"/>
          </a:p>
        </p:txBody>
      </p:sp>
      <p:sp>
        <p:nvSpPr>
          <p:cNvPr id="12" name="Text 6"/>
          <p:cNvSpPr/>
          <p:nvPr/>
        </p:nvSpPr>
        <p:spPr>
          <a:xfrm>
            <a:off x="2684383" y="8743712"/>
            <a:ext cx="552009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Iteratively refining the layout to improve manufacturability and yield.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5922" y="1088679"/>
            <a:ext cx="72649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Best Practices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6425922" y="3470536"/>
            <a:ext cx="604004" cy="603856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623209" y="3571119"/>
            <a:ext cx="209431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7298293" y="3470536"/>
            <a:ext cx="4617839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Early DFM Integration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298293" y="4050704"/>
            <a:ext cx="6392585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DFM considerations early in the design process to maximize the impact and reduce costly redesigns.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6425922" y="5909290"/>
            <a:ext cx="604004" cy="603856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59748" y="6009874"/>
            <a:ext cx="336233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3150" dirty="0"/>
          </a:p>
        </p:txBody>
      </p:sp>
      <p:sp>
        <p:nvSpPr>
          <p:cNvPr id="10" name="Text 7"/>
          <p:cNvSpPr/>
          <p:nvPr/>
        </p:nvSpPr>
        <p:spPr>
          <a:xfrm>
            <a:off x="7298293" y="5909290"/>
            <a:ext cx="5040392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Collaborative Approach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298293" y="6489459"/>
            <a:ext cx="6392585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Foster close collaboration between design and manufacturing teams to ensure a seamless DFM implementation.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6425922" y="8348045"/>
            <a:ext cx="604004" cy="603856"/>
          </a:xfrm>
          <a:prstGeom prst="roundRect">
            <a:avLst>
              <a:gd name="adj" fmla="val 18671"/>
            </a:avLst>
          </a:prstGeom>
          <a:solidFill>
            <a:srgbClr val="D6F5EE"/>
          </a:solidFill>
          <a:ln w="1524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559034" y="8448628"/>
            <a:ext cx="337780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3150" dirty="0"/>
          </a:p>
        </p:txBody>
      </p:sp>
      <p:sp>
        <p:nvSpPr>
          <p:cNvPr id="14" name="Text 11"/>
          <p:cNvSpPr/>
          <p:nvPr/>
        </p:nvSpPr>
        <p:spPr>
          <a:xfrm>
            <a:off x="7298293" y="8348045"/>
            <a:ext cx="536340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Continuous Improvement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298293" y="8928214"/>
            <a:ext cx="6392585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Regularly review and update DFM strategies to keep pace with evolving manufacturing capabilities and design complexities.</a:t>
            </a:r>
            <a:endParaRPr lang="en-US" sz="2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4787282"/>
            <a:ext cx="12751356" cy="17306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200"/>
              </a:lnSpc>
              <a:buNone/>
            </a:pPr>
            <a:r>
              <a:rPr lang="en-US" sz="10550" b="1" dirty="0">
                <a:solidFill>
                  <a:srgbClr val="00000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🙋</a:t>
            </a:r>
            <a:pPr algn="ctr" indent="0" marL="0">
              <a:lnSpc>
                <a:spcPts val="13200"/>
              </a:lnSpc>
              <a:buNone/>
            </a:pPr>
            <a:r>
              <a:rPr lang="en-US" sz="105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Q &amp; A</a:t>
            </a:r>
            <a:endParaRPr lang="en-US" sz="10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2024-09-04T02:47:28Z</dcterms:created>
  <dcterms:modified xsi:type="dcterms:W3CDTF">2024-09-04T02:47:28Z</dcterms:modified>
</cp:coreProperties>
</file>